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71" r:id="rId15"/>
    <p:sldId id="273" r:id="rId16"/>
    <p:sldId id="275" r:id="rId17"/>
    <p:sldId id="272" r:id="rId18"/>
    <p:sldId id="269" r:id="rId19"/>
    <p:sldId id="274" r:id="rId20"/>
  </p:sldIdLst>
  <p:sldSz cx="9144000" cy="6858000" type="screen4x3"/>
  <p:notesSz cx="6865938" cy="99980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328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E75F4A81-0D77-4EC4-840C-6FEBDD53BB06}" type="datetimeFigureOut">
              <a:rPr lang="de-DE" smtClean="0"/>
              <a:t>08.11.16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B017C7F2-8AF8-4605-BFE8-4EA5E83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0404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ec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ec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5361-DDB3-40A1-9E7A-428633C20767}" type="datetime1">
              <a:rPr lang="de-DE" smtClean="0"/>
              <a:t>08.11.16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ec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4627-B7D2-4765-A751-EC21B1BBBB0B}" type="datetime1">
              <a:rPr lang="de-DE" smtClean="0"/>
              <a:t>08.11.16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ec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ec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ec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htec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ec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Gerade Verbindung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D59E-001D-425D-BDDB-E8691920BF7A}" type="datetime1">
              <a:rPr lang="de-DE" smtClean="0"/>
              <a:t>08.11.16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A35C-56CF-46C3-8A37-477C1A1656B5}" type="datetime1">
              <a:rPr lang="de-DE" smtClean="0"/>
              <a:t>08.11.16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htec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ec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ec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13" name="Rechtec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8E677-354E-4E8D-9EDF-2ED92F52FF75}" type="datetime1">
              <a:rPr lang="de-DE" smtClean="0"/>
              <a:t>08.11.16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5FDE9DC-7C2F-4E8F-A02B-1A29511EF8B7}" type="datetime1">
              <a:rPr lang="de-DE" smtClean="0"/>
              <a:t>08.11.16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erade Verbindung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htec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ec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htec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htec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c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B9A2-89D7-445B-89F9-8818B9F35517}" type="datetime1">
              <a:rPr lang="de-DE" smtClean="0"/>
              <a:t>08.11.16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15" name="Gerade Verbindung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Inhaltsplatzhalt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6" name="Inhaltsplatzhalt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72C9A-B856-448A-8458-635447B81938}" type="datetime1">
              <a:rPr lang="de-DE" smtClean="0"/>
              <a:t>08.11.16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ec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ec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ec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C708-9725-4072-85A9-FDD680E4EDD7}" type="datetime1">
              <a:rPr lang="de-DE" smtClean="0"/>
              <a:t>08.11.16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htec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htec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8" name="Rechtec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Inhaltsplatzhalt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21" name="Rechtec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CCEBD-E3A5-4B0D-9BBD-A1710FF17992}" type="datetime1">
              <a:rPr lang="de-DE" smtClean="0"/>
              <a:t>08.11.16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erade Verbindung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ec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htec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htec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22" name="Rechtec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AE70A69-6D3D-456D-933D-16CB8A060DF5}" type="datetime1">
              <a:rPr lang="de-DE" smtClean="0"/>
              <a:t>08.11.16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B. van der Donk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ec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ec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ec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8E23A32-00D3-46E5-B0BE-BDA17A071003}" type="datetime1">
              <a:rPr lang="de-DE" smtClean="0"/>
              <a:t>08.11.16</a:t>
            </a:fld>
            <a:endParaRPr lang="de-DE"/>
          </a:p>
        </p:txBody>
      </p:sp>
      <p:sp>
        <p:nvSpPr>
          <p:cNvPr id="8" name="Rechtec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Gerade Verbindung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5A092F-636F-4A55-950D-EB42ED875017}" type="slidenum">
              <a:rPr lang="de-DE" smtClean="0"/>
              <a:t>‹Nr.›</a:t>
            </a:fld>
            <a:endParaRPr lang="de-DE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0" name="Rechteck 1"/>
          <p:cNvSpPr>
            <a:spLocks noChangeArrowheads="1"/>
          </p:cNvSpPr>
          <p:nvPr userDrawn="1"/>
        </p:nvSpPr>
        <p:spPr bwMode="auto">
          <a:xfrm rot="16200000">
            <a:off x="-2012354" y="4008467"/>
            <a:ext cx="45998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sz="800" dirty="0">
                <a:cs typeface="Arial" charset="0"/>
              </a:rPr>
              <a:t>© Zusatzmaterial </a:t>
            </a:r>
            <a:r>
              <a:rPr lang="de-DE" sz="800" dirty="0" smtClean="0">
                <a:cs typeface="Arial" charset="0"/>
              </a:rPr>
              <a:t>Z17</a:t>
            </a:r>
            <a:r>
              <a:rPr lang="de-DE" sz="800" baseline="0" dirty="0" smtClean="0">
                <a:cs typeface="Arial" charset="0"/>
              </a:rPr>
              <a:t> Modul 6 z</a:t>
            </a:r>
            <a:r>
              <a:rPr lang="de-DE" sz="800" dirty="0" smtClean="0">
                <a:cs typeface="Arial" charset="0"/>
              </a:rPr>
              <a:t>u </a:t>
            </a:r>
            <a:r>
              <a:rPr lang="de-DE" sz="800" dirty="0">
                <a:cs typeface="Arial" charset="0"/>
              </a:rPr>
              <a:t>Band 142 Grundschrift. Grundschulverband Frankfurt/M.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emf"/><Relationship Id="rId3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3212976"/>
            <a:ext cx="6400800" cy="21217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de-DE" sz="2800" b="1" dirty="0" smtClean="0"/>
              <a:t>Eine gut lesbare Handschrift flüssig schreiben</a:t>
            </a:r>
          </a:p>
          <a:p>
            <a:r>
              <a:rPr lang="de-DE" sz="2800" dirty="0" smtClean="0"/>
              <a:t> Phase 3</a:t>
            </a:r>
            <a:endParaRPr lang="de-DE" sz="2800" dirty="0"/>
          </a:p>
          <a:p>
            <a:endParaRPr lang="de-DE" sz="36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Modul 6</a:t>
            </a:r>
            <a:endParaRPr lang="de-DE" dirty="0"/>
          </a:p>
        </p:txBody>
      </p:sp>
      <p:sp>
        <p:nvSpPr>
          <p:cNvPr id="6" name="Fußzeilenplatzhalter 2"/>
          <p:cNvSpPr txBox="1">
            <a:spLocks noGrp="1"/>
          </p:cNvSpPr>
          <p:nvPr>
            <p:ph type="ftr" sz="quarter" idx="4294967295"/>
          </p:nvPr>
        </p:nvSpPr>
        <p:spPr>
          <a:xfrm>
            <a:off x="304800" y="6410325"/>
            <a:ext cx="3581400" cy="287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400" b="0" i="0" u="none" strike="noStrike" kern="1200" cap="none" spc="0" baseline="0">
                <a:solidFill>
                  <a:srgbClr val="FFFFFF"/>
                </a:solidFill>
                <a:uFillTx/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dirty="0">
                <a:latin typeface="Calibri"/>
                <a:cs typeface="Calibri"/>
              </a:rPr>
              <a:t>© Grundschulverband</a:t>
            </a:r>
          </a:p>
        </p:txBody>
      </p:sp>
    </p:spTree>
    <p:extLst>
      <p:ext uri="{BB962C8B-B14F-4D97-AF65-F5344CB8AC3E}">
        <p14:creationId xmlns:p14="http://schemas.microsoft.com/office/powerpoint/2010/main" val="2752842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Abschlusstraining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097360"/>
            <a:ext cx="8064472" cy="4572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Kinder lernen ein kurzes Gedicht auswendig und schreiben es aus dem Kopf auf, möglichst flüssig und fehlerlos.</a:t>
            </a:r>
          </a:p>
          <a:p>
            <a:endParaRPr lang="de-DE" sz="1200" dirty="0" smtClean="0"/>
          </a:p>
          <a:p>
            <a:r>
              <a:rPr lang="de-DE" sz="2400" dirty="0" smtClean="0"/>
              <a:t>Wie flüssig schreibst du jetzt? Teste dich selbst! </a:t>
            </a:r>
            <a:br>
              <a:rPr lang="de-DE" sz="2400" dirty="0" smtClean="0"/>
            </a:br>
            <a:r>
              <a:rPr lang="de-DE" sz="2400" dirty="0" smtClean="0"/>
              <a:t>Der Satz aus der </a:t>
            </a:r>
            <a:r>
              <a:rPr lang="de-DE" sz="2400" dirty="0"/>
              <a:t>E</a:t>
            </a:r>
            <a:r>
              <a:rPr lang="de-DE" sz="2400" dirty="0" smtClean="0"/>
              <a:t>ingangsübung wird dreimal geschrieben und die Zeit gemessen.</a:t>
            </a:r>
          </a:p>
          <a:p>
            <a:pPr marL="0" indent="0">
              <a:buNone/>
            </a:pPr>
            <a:endParaRPr lang="de-DE" sz="1200" dirty="0" smtClean="0"/>
          </a:p>
          <a:p>
            <a:r>
              <a:rPr lang="de-DE" sz="2400" dirty="0" smtClean="0"/>
              <a:t>Die Ergebnisse können im Reflexionsgespräch mit denen aus früheren Übungen verglichen werden.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6246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Schriftkultur – Schreiben in Hefte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025352"/>
            <a:ext cx="8064472" cy="4572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Kinder erhalten mehr Trainingsmöglichkeiten für die Entwicklung ihrer Handschrift, wenn sie in Hefte schreiben.</a:t>
            </a:r>
          </a:p>
          <a:p>
            <a:pPr marL="0" indent="0">
              <a:buNone/>
            </a:pPr>
            <a:endParaRPr lang="de-DE" sz="1200" dirty="0" smtClean="0"/>
          </a:p>
          <a:p>
            <a:r>
              <a:rPr lang="de-DE" sz="2400" dirty="0" smtClean="0"/>
              <a:t>Z.B. Forscherhefte oder Geschichtenhefte stellen Anforderungen der Heftführung in Bezug auf Kriterien wie Übersichtlichkeit, Anordnung von Text und Bild, Zeichnungen usw.</a:t>
            </a:r>
          </a:p>
          <a:p>
            <a:pPr marL="0" indent="0">
              <a:buNone/>
            </a:pPr>
            <a:endParaRPr lang="de-DE" sz="1200" dirty="0" smtClean="0"/>
          </a:p>
          <a:p>
            <a:r>
              <a:rPr lang="de-DE" sz="2400" dirty="0" smtClean="0"/>
              <a:t>Die Schreibleistungen können gewürdigt werden, wenn Kinder sie präsentieren können.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3802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1296144"/>
          </a:xfrm>
          <a:noFill/>
        </p:spPr>
        <p:txBody>
          <a:bodyPr>
            <a:noAutofit/>
          </a:bodyPr>
          <a:lstStyle/>
          <a:p>
            <a:r>
              <a:rPr lang="de-DE" sz="2800" b="1" dirty="0" smtClean="0"/>
              <a:t/>
            </a:r>
            <a:br>
              <a:rPr lang="de-DE" sz="2800" b="1" dirty="0" smtClean="0"/>
            </a:br>
            <a:r>
              <a:rPr lang="de-DE" sz="2400" b="1" dirty="0" smtClean="0"/>
              <a:t>2. </a:t>
            </a:r>
            <a:r>
              <a:rPr lang="de-DE" sz="2000" b="1" dirty="0" smtClean="0"/>
              <a:t>Welche </a:t>
            </a:r>
            <a:r>
              <a:rPr lang="de-DE" sz="2000" b="1" dirty="0"/>
              <a:t>Übungen kann ich Kindern anbieten,</a:t>
            </a:r>
            <a:br>
              <a:rPr lang="de-DE" sz="2000" b="1" dirty="0"/>
            </a:br>
            <a:r>
              <a:rPr lang="de-DE" sz="2000" b="1" dirty="0"/>
              <a:t>      um mit Schrift zu gestalten?</a:t>
            </a:r>
            <a:r>
              <a:rPr lang="de-DE" sz="2000" dirty="0"/>
              <a:t/>
            </a:r>
            <a:br>
              <a:rPr lang="de-DE" sz="2000" dirty="0"/>
            </a:b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241376"/>
            <a:ext cx="7992464" cy="4572000"/>
          </a:xfrm>
        </p:spPr>
        <p:txBody>
          <a:bodyPr lIns="108000">
            <a:normAutofit/>
          </a:bodyPr>
          <a:lstStyle/>
          <a:p>
            <a:r>
              <a:rPr lang="de-DE" sz="2400" dirty="0" smtClean="0"/>
              <a:t>Der kreative Umgang mit Schrift hilft den Kindern, ihre persönliche Handschrift weiter zu entwickeln.</a:t>
            </a:r>
          </a:p>
          <a:p>
            <a:endParaRPr lang="de-DE" sz="1200" dirty="0" smtClean="0"/>
          </a:p>
          <a:p>
            <a:r>
              <a:rPr lang="de-DE" sz="2400" dirty="0" smtClean="0"/>
              <a:t>Besondere Gestaltungen können an Einzelbuchstaben, Namen oder Wörtern geübt werden. Diese Übungen können in verschiedenen unterrichtlichen Rahmen angeboten werden, z.B. Klassenkalender, Gedichtwerkstatt, Märchen, </a:t>
            </a:r>
            <a:r>
              <a:rPr lang="de-DE" sz="2400" dirty="0" err="1" smtClean="0"/>
              <a:t>Verschenktexte</a:t>
            </a:r>
            <a:r>
              <a:rPr lang="de-DE" sz="2400" dirty="0" smtClean="0"/>
              <a:t>, Briefe.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3599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1184176"/>
          </a:xfrm>
          <a:noFill/>
        </p:spPr>
        <p:txBody>
          <a:bodyPr>
            <a:normAutofit fontScale="90000"/>
          </a:bodyPr>
          <a:lstStyle/>
          <a:p>
            <a:r>
              <a:rPr lang="de-DE" sz="2800" b="1" dirty="0" smtClean="0">
                <a:solidFill>
                  <a:prstClr val="black"/>
                </a:solidFill>
              </a:rPr>
              <a:t/>
            </a:r>
            <a:br>
              <a:rPr lang="de-DE" sz="2800" b="1" dirty="0" smtClean="0">
                <a:solidFill>
                  <a:prstClr val="black"/>
                </a:solidFill>
              </a:rPr>
            </a:br>
            <a:r>
              <a:rPr lang="de-DE" sz="2400" b="1" dirty="0" smtClean="0">
                <a:solidFill>
                  <a:srgbClr val="8CADAE">
                    <a:shade val="75000"/>
                  </a:srgbClr>
                </a:solidFill>
              </a:rPr>
              <a:t>2</a:t>
            </a:r>
            <a:r>
              <a:rPr lang="de-DE" sz="2400" b="1" dirty="0">
                <a:solidFill>
                  <a:srgbClr val="8CADAE">
                    <a:shade val="75000"/>
                  </a:srgbClr>
                </a:solidFill>
              </a:rPr>
              <a:t>. </a:t>
            </a:r>
            <a:r>
              <a:rPr lang="de-DE" sz="2200" b="1" dirty="0">
                <a:solidFill>
                  <a:srgbClr val="8CADAE">
                    <a:shade val="75000"/>
                  </a:srgbClr>
                </a:solidFill>
              </a:rPr>
              <a:t>Welche Übungen kann ich Kindern anbieten,</a:t>
            </a:r>
            <a:br>
              <a:rPr lang="de-DE" sz="2200" b="1" dirty="0">
                <a:solidFill>
                  <a:srgbClr val="8CADAE">
                    <a:shade val="75000"/>
                  </a:srgbClr>
                </a:solidFill>
              </a:rPr>
            </a:br>
            <a:r>
              <a:rPr lang="de-DE" sz="2200" b="1" dirty="0">
                <a:solidFill>
                  <a:srgbClr val="8CADAE">
                    <a:shade val="75000"/>
                  </a:srgbClr>
                </a:solidFill>
              </a:rPr>
              <a:t>      um mit Schrift zu gestalten?</a:t>
            </a:r>
            <a:r>
              <a:rPr lang="de-DE" sz="2200" dirty="0">
                <a:solidFill>
                  <a:srgbClr val="8CADAE">
                    <a:shade val="75000"/>
                  </a:srgbClr>
                </a:solidFill>
              </a:rPr>
              <a:t/>
            </a:r>
            <a:br>
              <a:rPr lang="de-DE" sz="2200" dirty="0">
                <a:solidFill>
                  <a:srgbClr val="8CADAE">
                    <a:shade val="75000"/>
                  </a:srgbClr>
                </a:solidFill>
              </a:rPr>
            </a:br>
            <a:endParaRPr lang="de-DE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916832"/>
            <a:ext cx="5230320" cy="3675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4" name="Richtungspfeil 3"/>
          <p:cNvSpPr/>
          <p:nvPr/>
        </p:nvSpPr>
        <p:spPr>
          <a:xfrm>
            <a:off x="539552" y="1412776"/>
            <a:ext cx="3456384" cy="4968552"/>
          </a:xfrm>
          <a:prstGeom prst="homePlate">
            <a:avLst>
              <a:gd name="adj" fmla="val 1967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rIns="72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chemeClr val="tx1"/>
                </a:solidFill>
              </a:rPr>
              <a:t>Die Kinder bekommen </a:t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den Auftrag, in ihrer </a:t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besten Schrift zu schreiben.</a:t>
            </a:r>
          </a:p>
          <a:p>
            <a:endParaRPr lang="de-DE" sz="9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chemeClr val="tx1"/>
                </a:solidFill>
              </a:rPr>
              <a:t>Sie stellen ihre Arbeiten vor und erläutern die Schwerpunkte ihrer Arbeit. Folgende Fragen können zur Reflexion gestellt werden:</a:t>
            </a:r>
            <a:endParaRPr lang="de-DE" sz="900" dirty="0" smtClean="0">
              <a:solidFill>
                <a:schemeClr val="tx1"/>
              </a:solidFill>
            </a:endParaRPr>
          </a:p>
          <a:p>
            <a:pPr marL="285750" indent="-285750">
              <a:buFont typeface="Symbol" charset="2"/>
              <a:buChar char="-"/>
            </a:pPr>
            <a:r>
              <a:rPr lang="de-DE" sz="1600" dirty="0" smtClean="0">
                <a:solidFill>
                  <a:schemeClr val="tx1"/>
                </a:solidFill>
              </a:rPr>
              <a:t>Passt die Gestaltung zum Text? </a:t>
            </a:r>
          </a:p>
          <a:p>
            <a:pPr marL="285750" indent="-285750">
              <a:buFont typeface="Symbol" charset="2"/>
              <a:buChar char="-"/>
            </a:pPr>
            <a:r>
              <a:rPr lang="de-DE" sz="1600" dirty="0" smtClean="0">
                <a:solidFill>
                  <a:schemeClr val="tx1"/>
                </a:solidFill>
              </a:rPr>
              <a:t>Können wir den Text gut lesen? </a:t>
            </a:r>
          </a:p>
          <a:p>
            <a:pPr marL="285750" indent="-285750">
              <a:buFont typeface="Symbol" charset="2"/>
              <a:buChar char="-"/>
            </a:pPr>
            <a:r>
              <a:rPr lang="de-DE" sz="1600" dirty="0" smtClean="0">
                <a:solidFill>
                  <a:schemeClr val="tx1"/>
                </a:solidFill>
              </a:rPr>
              <a:t>Was ist bei einer Überschrift wichtig? </a:t>
            </a:r>
          </a:p>
          <a:p>
            <a:pPr marL="285750" indent="-285750">
              <a:buFont typeface="Symbol" charset="2"/>
              <a:buChar char="-"/>
            </a:pPr>
            <a:r>
              <a:rPr lang="de-DE" sz="1600" dirty="0" smtClean="0">
                <a:solidFill>
                  <a:schemeClr val="tx1"/>
                </a:solidFill>
              </a:rPr>
              <a:t>Wie finde ich besondere Wörter heraus? </a:t>
            </a:r>
          </a:p>
          <a:p>
            <a:pPr marL="285750" indent="-285750">
              <a:buFont typeface="Symbol" charset="2"/>
              <a:buChar char="-"/>
            </a:pPr>
            <a:r>
              <a:rPr lang="de-DE" sz="1600" dirty="0" smtClean="0">
                <a:solidFill>
                  <a:schemeClr val="tx1"/>
                </a:solidFill>
              </a:rPr>
              <a:t>Gefällt euch die </a:t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Gestaltung?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158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758952"/>
          </a:xfrm>
        </p:spPr>
        <p:txBody>
          <a:bodyPr/>
          <a:lstStyle/>
          <a:p>
            <a:r>
              <a:rPr lang="de-DE" sz="2200" b="1" dirty="0">
                <a:solidFill>
                  <a:srgbClr val="8CADAE">
                    <a:shade val="75000"/>
                  </a:srgbClr>
                </a:solidFill>
              </a:rPr>
              <a:t>2. </a:t>
            </a:r>
            <a:r>
              <a:rPr lang="de-DE" sz="2000" b="1" dirty="0">
                <a:solidFill>
                  <a:srgbClr val="8CADAE">
                    <a:shade val="75000"/>
                  </a:srgbClr>
                </a:solidFill>
              </a:rPr>
              <a:t>Welche Übungen kann ich Kindern anbieten,</a:t>
            </a:r>
            <a:br>
              <a:rPr lang="de-DE" sz="2000" b="1" dirty="0">
                <a:solidFill>
                  <a:srgbClr val="8CADAE">
                    <a:shade val="75000"/>
                  </a:srgbClr>
                </a:solidFill>
              </a:rPr>
            </a:br>
            <a:r>
              <a:rPr lang="de-DE" sz="2000" b="1" dirty="0">
                <a:solidFill>
                  <a:srgbClr val="8CADAE">
                    <a:shade val="75000"/>
                  </a:srgbClr>
                </a:solidFill>
              </a:rPr>
              <a:t>      um mit Schrift zu gestalten?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14</a:t>
            </a:fld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829168"/>
            <a:ext cx="3608832" cy="25359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800600" y="1987632"/>
            <a:ext cx="4038600" cy="4681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Bildwörter und Wortbilder</a:t>
            </a:r>
          </a:p>
          <a:p>
            <a:pPr marL="0" indent="0">
              <a:buNone/>
            </a:pPr>
            <a:endParaRPr lang="de-DE" sz="2400" dirty="0" smtClean="0"/>
          </a:p>
          <a:p>
            <a:r>
              <a:rPr lang="de-DE" sz="2400" dirty="0" smtClean="0"/>
              <a:t>Die Kinder erkennen das Gestaltungsprinzip.</a:t>
            </a:r>
          </a:p>
          <a:p>
            <a:r>
              <a:rPr lang="de-DE" sz="2400" dirty="0" smtClean="0"/>
              <a:t>Sie gestalten ihre Lieblingswörter selbst.</a:t>
            </a:r>
            <a:endParaRPr lang="de-DE" sz="2400" dirty="0"/>
          </a:p>
        </p:txBody>
      </p:sp>
      <p:pic>
        <p:nvPicPr>
          <p:cNvPr id="6" name="Bild 5" descr="Heft4_Seite 50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40968"/>
            <a:ext cx="3645501" cy="2561704"/>
          </a:xfrm>
          <a:prstGeom prst="rect">
            <a:avLst/>
          </a:prstGeom>
          <a:solidFill>
            <a:srgbClr val="FFFFFF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9556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Besuch im Schulmuseum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15</a:t>
            </a:fld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298" y="1665312"/>
            <a:ext cx="670089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241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Initialen entwerfen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16</a:t>
            </a:fld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27" y="1599182"/>
            <a:ext cx="6707876" cy="478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134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Anregungen zum Schriftunterricht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17</a:t>
            </a:fld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"/>
          </p:nvPr>
        </p:nvSpPr>
        <p:spPr>
          <a:xfrm>
            <a:off x="756000" y="1665312"/>
            <a:ext cx="7920456" cy="4572000"/>
          </a:xfrm>
        </p:spPr>
        <p:txBody>
          <a:bodyPr>
            <a:noAutofit/>
          </a:bodyPr>
          <a:lstStyle/>
          <a:p>
            <a:r>
              <a:rPr lang="de-DE" sz="2300" dirty="0" smtClean="0"/>
              <a:t>Kinder schreiben Texte darüber, wie sie selbst schreiben gelernt haben.</a:t>
            </a:r>
          </a:p>
          <a:p>
            <a:endParaRPr lang="de-DE" sz="900" dirty="0" smtClean="0"/>
          </a:p>
          <a:p>
            <a:r>
              <a:rPr lang="de-DE" sz="2300" dirty="0" smtClean="0"/>
              <a:t>Sie recherchieren über alte und aktuelle Schreib-</a:t>
            </a:r>
            <a:r>
              <a:rPr lang="de-DE" sz="2300" dirty="0" err="1" smtClean="0"/>
              <a:t>werkzeuge</a:t>
            </a:r>
            <a:r>
              <a:rPr lang="de-DE" sz="2300" dirty="0" smtClean="0"/>
              <a:t> und -maschinen und verfassen Referate.</a:t>
            </a:r>
          </a:p>
          <a:p>
            <a:endParaRPr lang="de-DE" sz="900" dirty="0" smtClean="0"/>
          </a:p>
          <a:p>
            <a:r>
              <a:rPr lang="de-DE" sz="2300" dirty="0" smtClean="0"/>
              <a:t>Sie berichten in Worten, mit Texten, Bildern und Plakaten von ihren Ergebnissen.</a:t>
            </a:r>
          </a:p>
          <a:p>
            <a:endParaRPr lang="de-DE" sz="900" dirty="0" smtClean="0"/>
          </a:p>
          <a:p>
            <a:r>
              <a:rPr lang="de-DE" sz="2300" dirty="0" smtClean="0"/>
              <a:t>Für den Gebrauch der eigenen Handschrift sind hierbei bedeutsam: Stichwörter beim Recherchieren notieren, einen zusammenfassenden Text für andere schreiben,  Vortragskarten für ein Referat vorbereiten, ein Lernplakat gestalten …</a:t>
            </a:r>
            <a:endParaRPr lang="de-DE" sz="2300" dirty="0"/>
          </a:p>
        </p:txBody>
      </p:sp>
    </p:spTree>
    <p:extLst>
      <p:ext uri="{BB962C8B-B14F-4D97-AF65-F5344CB8AC3E}">
        <p14:creationId xmlns:p14="http://schemas.microsoft.com/office/powerpoint/2010/main" val="877488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0952" y="44624"/>
            <a:ext cx="8229600" cy="720080"/>
          </a:xfrm>
        </p:spPr>
        <p:txBody>
          <a:bodyPr/>
          <a:lstStyle/>
          <a:p>
            <a:r>
              <a:rPr lang="de-DE" dirty="0" smtClean="0"/>
              <a:t>Schrift als Unterrichtsthema</a:t>
            </a:r>
            <a:endParaRPr lang="de-DE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707904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18</a:t>
            </a:fld>
            <a:endParaRPr lang="de-DE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" r="4919"/>
          <a:stretch/>
        </p:blipFill>
        <p:spPr bwMode="auto">
          <a:xfrm>
            <a:off x="539552" y="2857500"/>
            <a:ext cx="6381948" cy="345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828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648072"/>
          </a:xfrm>
        </p:spPr>
        <p:txBody>
          <a:bodyPr>
            <a:normAutofit/>
          </a:bodyPr>
          <a:lstStyle/>
          <a:p>
            <a:r>
              <a:rPr lang="de-DE" sz="2800" dirty="0" smtClean="0"/>
              <a:t>Alle Schreibaufgaben im Grundschulunterricht nutzen</a:t>
            </a:r>
            <a:endParaRPr lang="de-DE" sz="28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19</a:t>
            </a:fld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"/>
          </p:nvPr>
        </p:nvSpPr>
        <p:spPr>
          <a:xfrm>
            <a:off x="756000" y="1700808"/>
            <a:ext cx="8208488" cy="45720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de-DE" sz="2300" dirty="0" smtClean="0"/>
              <a:t>Die </a:t>
            </a:r>
            <a:r>
              <a:rPr lang="de-DE" sz="2300" dirty="0"/>
              <a:t>K</a:t>
            </a:r>
            <a:r>
              <a:rPr lang="de-DE" sz="2300" dirty="0" smtClean="0"/>
              <a:t>inder entwickeln ihre persönliche </a:t>
            </a:r>
            <a:r>
              <a:rPr lang="de-DE" sz="2300" dirty="0"/>
              <a:t>H</a:t>
            </a:r>
            <a:r>
              <a:rPr lang="de-DE" sz="2300" dirty="0" smtClean="0"/>
              <a:t>andschrift auch weiter, wenn sie z.B. im Sachunterricht ein Lernplakat erstellen.</a:t>
            </a:r>
          </a:p>
          <a:p>
            <a:pPr>
              <a:lnSpc>
                <a:spcPct val="110000"/>
              </a:lnSpc>
            </a:pPr>
            <a:endParaRPr lang="de-DE" sz="900" dirty="0" smtClean="0"/>
          </a:p>
          <a:p>
            <a:pPr>
              <a:lnSpc>
                <a:spcPct val="110000"/>
              </a:lnSpc>
            </a:pPr>
            <a:r>
              <a:rPr lang="de-DE" sz="2300" dirty="0" smtClean="0"/>
              <a:t>Sie schreiben in allen Fächern in Hefte oder dokumentieren ihre Lernergebnisse in anderer Form. Damit lernen sie: 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300" dirty="0" smtClean="0"/>
              <a:t>ihre Gedanken zu ordnen,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300" dirty="0" smtClean="0"/>
              <a:t>Inhalten einen passenden äußeren Rahmen zu verleihen und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300" dirty="0" smtClean="0"/>
              <a:t>eigene Texte und Arbeiten oder die von Mitschülern wertzuschätzen.</a:t>
            </a:r>
            <a:endParaRPr lang="de-DE" sz="2300" dirty="0"/>
          </a:p>
        </p:txBody>
      </p:sp>
    </p:spTree>
    <p:extLst>
      <p:ext uri="{BB962C8B-B14F-4D97-AF65-F5344CB8AC3E}">
        <p14:creationId xmlns:p14="http://schemas.microsoft.com/office/powerpoint/2010/main" val="3118040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</p:spPr>
        <p:txBody>
          <a:bodyPr/>
          <a:lstStyle/>
          <a:p>
            <a:r>
              <a:rPr lang="de-DE" dirty="0" smtClean="0"/>
              <a:t>Dr. </a:t>
            </a:r>
            <a:r>
              <a:rPr lang="de-DE" dirty="0"/>
              <a:t>C</a:t>
            </a:r>
            <a:r>
              <a:rPr lang="de-DE" dirty="0" smtClean="0"/>
              <a:t>hristina </a:t>
            </a:r>
            <a:r>
              <a:rPr lang="de-DE" dirty="0" err="1" smtClean="0"/>
              <a:t>Mahrhofer</a:t>
            </a:r>
            <a:r>
              <a:rPr lang="de-DE" dirty="0" smtClean="0"/>
              <a:t>-Bernt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097360"/>
            <a:ext cx="7704432" cy="4572000"/>
          </a:xfrm>
        </p:spPr>
        <p:txBody>
          <a:bodyPr>
            <a:noAutofit/>
          </a:bodyPr>
          <a:lstStyle/>
          <a:p>
            <a:pPr marL="0" indent="0">
              <a:spcBef>
                <a:spcPts val="1080"/>
              </a:spcBef>
              <a:buNone/>
            </a:pPr>
            <a:r>
              <a:rPr lang="de-DE" sz="2000" b="1" dirty="0" smtClean="0"/>
              <a:t>„ Motorisches und auch schreibmotorisches Lernen wird als Prozess zunehmender Automatisierung verstanden.</a:t>
            </a:r>
            <a:r>
              <a:rPr lang="de-DE" sz="2000" dirty="0" smtClean="0"/>
              <a:t> </a:t>
            </a:r>
          </a:p>
          <a:p>
            <a:pPr marL="0" indent="0">
              <a:spcBef>
                <a:spcPts val="1080"/>
              </a:spcBef>
              <a:buNone/>
            </a:pPr>
            <a:r>
              <a:rPr lang="de-DE" sz="2000" dirty="0" smtClean="0"/>
              <a:t>Während zu Beginn eines neu zu erlernenden Bewegungsablaufes für einen Buchstaben die Bewegungen kontrolliert und vom Ablauf her langsam und anstrengend </a:t>
            </a:r>
            <a:r>
              <a:rPr lang="de-DE" sz="2000" dirty="0" smtClean="0"/>
              <a:t>und aufmerksamkeits-beanspruchend </a:t>
            </a:r>
            <a:r>
              <a:rPr lang="de-DE" sz="2000" dirty="0" smtClean="0"/>
              <a:t>ablaufen, gelingen sie in der routinierten Bewegungsausführung zunehmend unbewusst, zügig und mühelos. </a:t>
            </a:r>
          </a:p>
          <a:p>
            <a:pPr marL="0" indent="0">
              <a:spcBef>
                <a:spcPts val="1080"/>
              </a:spcBef>
              <a:buNone/>
            </a:pPr>
            <a:r>
              <a:rPr lang="de-DE" sz="2000" b="1" dirty="0" smtClean="0"/>
              <a:t>Die Bewegungsausführung wechselt von einer kontrolliert </a:t>
            </a:r>
            <a:r>
              <a:rPr lang="de-DE" sz="2000" b="1" dirty="0" err="1" smtClean="0"/>
              <a:t>unflüssigen</a:t>
            </a:r>
            <a:r>
              <a:rPr lang="de-DE" sz="2000" b="1" dirty="0" smtClean="0"/>
              <a:t> Bewegung hin zu einer automatisiert flüssigen Bewegung.“</a:t>
            </a:r>
            <a:endParaRPr lang="de-DE" sz="20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8657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</p:spPr>
        <p:txBody>
          <a:bodyPr/>
          <a:lstStyle/>
          <a:p>
            <a:r>
              <a:rPr lang="de-DE" dirty="0" smtClean="0"/>
              <a:t>Leitthemen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1916832"/>
            <a:ext cx="8503920" cy="417646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DE" b="1" dirty="0" smtClean="0"/>
              <a:t>Wie übe ich mit Kindern das geläufige Schreiben?</a:t>
            </a:r>
          </a:p>
          <a:p>
            <a:pPr marL="0" indent="0">
              <a:buNone/>
            </a:pPr>
            <a:endParaRPr lang="de-DE" dirty="0" smtClean="0"/>
          </a:p>
          <a:p>
            <a:pPr marL="514350" indent="-514350">
              <a:buAutoNum type="arabicPeriod" startAt="2"/>
            </a:pPr>
            <a:r>
              <a:rPr lang="de-DE" b="1" dirty="0" smtClean="0"/>
              <a:t>Welche Übungen kann ich Kindern anbieten, um mit Schrift zu gestalten?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650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"/>
          <a:stretch/>
        </p:blipFill>
        <p:spPr bwMode="auto">
          <a:xfrm>
            <a:off x="3635896" y="1484784"/>
            <a:ext cx="52753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chtungspfeil 3"/>
          <p:cNvSpPr/>
          <p:nvPr/>
        </p:nvSpPr>
        <p:spPr>
          <a:xfrm>
            <a:off x="467544" y="1484784"/>
            <a:ext cx="3456384" cy="4824536"/>
          </a:xfrm>
          <a:prstGeom prst="homePlate">
            <a:avLst>
              <a:gd name="adj" fmla="val 1692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>
                <a:solidFill>
                  <a:schemeClr val="tx1"/>
                </a:solidFill>
              </a:rPr>
              <a:t>Einstiegsübung aus </a:t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Kleeblattheft 4:</a:t>
            </a:r>
          </a:p>
          <a:p>
            <a:r>
              <a:rPr lang="de-DE" sz="1600" dirty="0" smtClean="0">
                <a:solidFill>
                  <a:schemeClr val="tx1"/>
                </a:solidFill>
              </a:rPr>
              <a:t>Die Schriftproben verschiedener erwachsener Schreiber werden analysiert und von den Kindern bewertet, natürlich nach den </a:t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3 bekannten Kriterien. Folgende Fragen können interessant sein:</a:t>
            </a:r>
          </a:p>
          <a:p>
            <a:r>
              <a:rPr lang="de-DE" sz="1600" dirty="0" smtClean="0">
                <a:solidFill>
                  <a:schemeClr val="tx1"/>
                </a:solidFill>
              </a:rPr>
              <a:t> </a:t>
            </a:r>
            <a:endParaRPr lang="de-DE" sz="8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chemeClr val="tx1"/>
                </a:solidFill>
              </a:rPr>
              <a:t>Wie viele Buchstaben verbinden Erwachsene in einem Wort?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8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chemeClr val="tx1"/>
                </a:solidFill>
              </a:rPr>
              <a:t>Welche Stellen sind nicht gut lesbar?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8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chemeClr val="tx1"/>
                </a:solidFill>
              </a:rPr>
              <a:t>Woran liegt es, dass du ein </a:t>
            </a:r>
            <a:r>
              <a:rPr lang="de-DE" sz="1600" dirty="0">
                <a:solidFill>
                  <a:schemeClr val="tx1"/>
                </a:solidFill>
              </a:rPr>
              <a:t>W</a:t>
            </a:r>
            <a:r>
              <a:rPr lang="de-DE" sz="1600" dirty="0" smtClean="0">
                <a:solidFill>
                  <a:schemeClr val="tx1"/>
                </a:solidFill>
              </a:rPr>
              <a:t>ort gut oder weniger gut lesen kannst?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Wie übe ich mit Kindern das geläufige Schreiben?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30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</p:spPr>
        <p:txBody>
          <a:bodyPr/>
          <a:lstStyle/>
          <a:p>
            <a:r>
              <a:rPr lang="de-DE" sz="3000" dirty="0">
                <a:solidFill>
                  <a:srgbClr val="8CADAE">
                    <a:shade val="75000"/>
                  </a:srgbClr>
                </a:solidFill>
              </a:rPr>
              <a:t>Wie übe ich mit Kindern das geläufige Schreiben?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460029"/>
            <a:ext cx="8229600" cy="4281339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Kinder testen ihre eigene Schrift in Partnerarbeit.</a:t>
            </a:r>
          </a:p>
          <a:p>
            <a:endParaRPr lang="de-DE" sz="1200" dirty="0" smtClean="0"/>
          </a:p>
          <a:p>
            <a:r>
              <a:rPr lang="de-DE" sz="2400" dirty="0" smtClean="0"/>
              <a:t>Das Ziel: die eigene Geläufigkeit des Schreibens und das eigene Schreibtempo zu erfahren, um später die Übungserfolge individuell daran zu messen.</a:t>
            </a:r>
          </a:p>
          <a:p>
            <a:endParaRPr lang="de-DE" sz="1200" dirty="0" smtClean="0"/>
          </a:p>
          <a:p>
            <a:r>
              <a:rPr lang="de-DE" sz="2400" dirty="0" smtClean="0"/>
              <a:t>Die Rechtschreibung wird ebenfalls mit bewertet.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738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44624"/>
            <a:ext cx="8534400" cy="758952"/>
          </a:xfrm>
        </p:spPr>
        <p:txBody>
          <a:bodyPr>
            <a:normAutofit/>
          </a:bodyPr>
          <a:lstStyle/>
          <a:p>
            <a:r>
              <a:rPr lang="de-DE" dirty="0" smtClean="0"/>
              <a:t>Experimente zum geläufigen Schreiben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1953344"/>
            <a:ext cx="7560416" cy="4572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Schreibst du flüssiger in großer oder kleiner Schrift?</a:t>
            </a:r>
          </a:p>
          <a:p>
            <a:endParaRPr lang="de-DE" sz="1200" dirty="0" smtClean="0"/>
          </a:p>
          <a:p>
            <a:r>
              <a:rPr lang="de-DE" sz="2400" dirty="0" smtClean="0"/>
              <a:t>Mit welchem Schreibgerät schreibst du flüssiger?</a:t>
            </a:r>
          </a:p>
          <a:p>
            <a:endParaRPr lang="de-DE" sz="1200" dirty="0" smtClean="0"/>
          </a:p>
          <a:p>
            <a:r>
              <a:rPr lang="de-DE" sz="2400" dirty="0" smtClean="0"/>
              <a:t>In welchem Tempo kannst du flüssig und leserlich schreiben?</a:t>
            </a:r>
            <a:endParaRPr lang="de-DE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8207" y="4318000"/>
            <a:ext cx="6387586" cy="17951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6</a:t>
            </a:fld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2687300" y="6731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934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Experimente zum geläufigen Schreiben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2241376"/>
            <a:ext cx="7776440" cy="341987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Bei allen Experimenten rund um die Handschrift geht es um die Kombination von Schreiben und Reflektieren zur Weiterentwicklung der individuellen Handschrift.</a:t>
            </a:r>
          </a:p>
          <a:p>
            <a:endParaRPr lang="de-DE" sz="1200" dirty="0" smtClean="0"/>
          </a:p>
          <a:p>
            <a:r>
              <a:rPr lang="de-DE" sz="2400" dirty="0" smtClean="0"/>
              <a:t>Die Kinder sprechen über das flüssige, geläufige Schreiben und ziehen ihre Konsequenzen über den Gebrauch von Stiften oder Lineaturen bzw. Heften.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644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Trainingsphasen zum geläufigen Schreiben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1527048"/>
            <a:ext cx="7920456" cy="4572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Kinder beginnen mit dem Training kurzer und langer Wörter.</a:t>
            </a:r>
          </a:p>
          <a:p>
            <a:endParaRPr lang="de-DE" sz="900" dirty="0" smtClean="0"/>
          </a:p>
          <a:p>
            <a:r>
              <a:rPr lang="de-DE" sz="2400" dirty="0" smtClean="0"/>
              <a:t>Danach schreiben sie kurze Texte ab und schließlich sind es längere Texte.</a:t>
            </a:r>
          </a:p>
          <a:p>
            <a:endParaRPr lang="de-DE" sz="900" dirty="0" smtClean="0"/>
          </a:p>
          <a:p>
            <a:r>
              <a:rPr lang="de-DE" sz="2400" dirty="0" smtClean="0"/>
              <a:t>Dabei ist jeweils eine Zeit vorgegeben, weil immer schnelleres Schreiben die Handschrift geläufiger werden lässt.</a:t>
            </a:r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81128"/>
            <a:ext cx="4492104" cy="162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5528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Trainingsphasen zum geläufigen Schreiben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56000" y="1737320"/>
            <a:ext cx="8503920" cy="4572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Alle Trainingsphasen werden in Partnerarbeit durchgeführt. Die Zeit wird dabei gestoppt, die Schriftergebnisse werden von den Partnern bewertet.</a:t>
            </a:r>
          </a:p>
          <a:p>
            <a:endParaRPr lang="de-DE" sz="900" dirty="0" smtClean="0"/>
          </a:p>
          <a:p>
            <a:r>
              <a:rPr lang="de-DE" sz="2400" dirty="0" smtClean="0"/>
              <a:t>Ist jedes </a:t>
            </a:r>
            <a:r>
              <a:rPr lang="de-DE" sz="2400" dirty="0"/>
              <a:t>W</a:t>
            </a:r>
            <a:r>
              <a:rPr lang="de-DE" sz="2400" dirty="0" smtClean="0"/>
              <a:t>ort gut lesbar? Welche </a:t>
            </a:r>
            <a:r>
              <a:rPr lang="de-DE" sz="2400" dirty="0"/>
              <a:t>W</a:t>
            </a:r>
            <a:r>
              <a:rPr lang="de-DE" sz="2400" dirty="0" smtClean="0"/>
              <a:t>örter wurden falsch geschrieben? Diese werden gestrichen.</a:t>
            </a:r>
            <a:endParaRPr lang="de-DE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80979"/>
            <a:ext cx="3582268" cy="222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A092F-636F-4A55-950D-EB42ED87501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099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ronus">
  <a:themeElements>
    <a:clrScheme name="Cronus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ronus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ronus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0</TotalTime>
  <Words>674</Words>
  <Application>Microsoft Macintosh PowerPoint</Application>
  <PresentationFormat>Bildschirmpräsentation (4:3)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Cronus</vt:lpstr>
      <vt:lpstr>Modul 6</vt:lpstr>
      <vt:lpstr>Dr. Christina Mahrhofer-Bernt</vt:lpstr>
      <vt:lpstr>Leitthemen</vt:lpstr>
      <vt:lpstr>Wie übe ich mit Kindern das geläufige Schreiben?</vt:lpstr>
      <vt:lpstr>Wie übe ich mit Kindern das geläufige Schreiben?</vt:lpstr>
      <vt:lpstr>Experimente zum geläufigen Schreiben</vt:lpstr>
      <vt:lpstr>Experimente zum geläufigen Schreiben</vt:lpstr>
      <vt:lpstr>Trainingsphasen zum geläufigen Schreiben</vt:lpstr>
      <vt:lpstr>Trainingsphasen zum geläufigen Schreiben</vt:lpstr>
      <vt:lpstr>Abschlusstraining</vt:lpstr>
      <vt:lpstr>Schriftkultur – Schreiben in Hefte</vt:lpstr>
      <vt:lpstr> 2. Welche Übungen kann ich Kindern anbieten,       um mit Schrift zu gestalten? </vt:lpstr>
      <vt:lpstr> 2. Welche Übungen kann ich Kindern anbieten,       um mit Schrift zu gestalten? </vt:lpstr>
      <vt:lpstr>2. Welche Übungen kann ich Kindern anbieten,       um mit Schrift zu gestalten?</vt:lpstr>
      <vt:lpstr>Besuch im Schulmuseum</vt:lpstr>
      <vt:lpstr>Initialen entwerfen</vt:lpstr>
      <vt:lpstr>Anregungen zum Schriftunterricht</vt:lpstr>
      <vt:lpstr>Schrift als Unterrichtsthema</vt:lpstr>
      <vt:lpstr>Alle Schreibaufgaben im Grundschulunterricht nutzen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6</dc:title>
  <dc:creator>van der Donk</dc:creator>
  <cp:lastModifiedBy>11_ ak</cp:lastModifiedBy>
  <cp:revision>35</cp:revision>
  <cp:lastPrinted>2016-10-13T14:02:39Z</cp:lastPrinted>
  <dcterms:created xsi:type="dcterms:W3CDTF">2016-10-06T15:01:50Z</dcterms:created>
  <dcterms:modified xsi:type="dcterms:W3CDTF">2016-11-08T12:07:57Z</dcterms:modified>
</cp:coreProperties>
</file>